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2656" autoAdjust="0"/>
    <p:restoredTop sz="94637" autoAdjust="0"/>
  </p:normalViewPr>
  <p:slideViewPr>
    <p:cSldViewPr>
      <p:cViewPr>
        <p:scale>
          <a:sx n="50" d="100"/>
          <a:sy n="50" d="100"/>
        </p:scale>
        <p:origin x="822"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2.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2826186"/>
            <a:ext cx="5482998" cy="4271106"/>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Insights of the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3256255D-41E7-49BE-B5B6-08E28CD82B19}"/>
              </a:ext>
            </a:extLst>
          </p:cNvPr>
          <p:cNvSpPr txBox="1"/>
          <p:nvPr/>
        </p:nvSpPr>
        <p:spPr>
          <a:xfrm>
            <a:off x="11125200" y="1650236"/>
            <a:ext cx="6134100" cy="6986528"/>
          </a:xfrm>
          <a:prstGeom prst="rect">
            <a:avLst/>
          </a:prstGeom>
          <a:noFill/>
        </p:spPr>
        <p:txBody>
          <a:bodyPr wrap="square" rtlCol="0">
            <a:spAutoFit/>
          </a:bodyPr>
          <a:lstStyle/>
          <a:p>
            <a:r>
              <a:rPr lang="en-GB" sz="3200" dirty="0"/>
              <a:t>In summary, our analysis highlights the top 5 content categories by reaction count, showcasing the most engaging topics for your audience. Additionally, we identified monthly posting trends, with a clear peak in activity, which can inform your future content planning and engagement strategies. These insights are crucial for optimizing Social Buzz’s content to better meet audience preferences and maximize engagement.</a:t>
            </a:r>
            <a:endParaRPr lang="en-US" sz="3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4">
            <a:extLst>
              <a:ext uri="{FF2B5EF4-FFF2-40B4-BE49-F238E27FC236}">
                <a16:creationId xmlns:a16="http://schemas.microsoft.com/office/drawing/2014/main" id="{B1E77D8F-AC96-476C-8830-74457680F4E6}"/>
              </a:ext>
            </a:extLst>
          </p:cNvPr>
          <p:cNvSpPr txBox="1"/>
          <p:nvPr/>
        </p:nvSpPr>
        <p:spPr>
          <a:xfrm>
            <a:off x="8536753" y="3879854"/>
            <a:ext cx="7465248" cy="2769989"/>
          </a:xfrm>
          <a:prstGeom prst="rect">
            <a:avLst/>
          </a:prstGeom>
        </p:spPr>
        <p:txBody>
          <a:bodyPr wrap="square" lIns="0" tIns="0" rIns="0" bIns="0" rtlCol="0" anchor="t">
            <a:spAutoFit/>
          </a:bodyPr>
          <a:lstStyle/>
          <a:p>
            <a:pPr>
              <a:lnSpc>
                <a:spcPts val="2660"/>
              </a:lnSpc>
            </a:pPr>
            <a:r>
              <a:rPr lang="en-US" sz="2800" spc="-19" dirty="0">
                <a:solidFill>
                  <a:srgbClr val="000000"/>
                </a:solidFill>
                <a:latin typeface="Graphik Regular" panose="020B0503030202060203" pitchFamily="34" charset="0"/>
              </a:rPr>
              <a:t>Social Buzz is a fast growing technology unicorn that need to adapt quickly to its global scale </a:t>
            </a:r>
          </a:p>
          <a:p>
            <a:pPr>
              <a:lnSpc>
                <a:spcPts val="2660"/>
              </a:lnSpc>
            </a:pPr>
            <a:r>
              <a:rPr lang="en-US" sz="2800" spc="-19" dirty="0">
                <a:solidFill>
                  <a:srgbClr val="000000"/>
                </a:solidFill>
                <a:latin typeface="Graphik Regular" panose="020B0503030202060203" pitchFamily="34" charset="0"/>
              </a:rPr>
              <a:t>Accenture has begun a 3 months POC focusing on the following tasks :</a:t>
            </a:r>
          </a:p>
          <a:p>
            <a:pPr marL="342900" indent="-342900">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An audit of Social Buzz’s big data practice </a:t>
            </a:r>
          </a:p>
          <a:p>
            <a:pPr marL="342900" indent="-342900">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Recommendations for a successful IPO</a:t>
            </a:r>
          </a:p>
          <a:p>
            <a:pPr marL="342900" indent="-342900">
              <a:lnSpc>
                <a:spcPts val="2660"/>
              </a:lnSpc>
              <a:buFont typeface="Arial" panose="020B0604020202020204" pitchFamily="34" charset="0"/>
              <a:buChar char="•"/>
            </a:pPr>
            <a:r>
              <a:rPr lang="en-US" sz="2800" spc="-19" dirty="0">
                <a:solidFill>
                  <a:srgbClr val="000000"/>
                </a:solidFill>
                <a:latin typeface="Graphik Regular" panose="020B0503030202060203" pitchFamily="34" charset="0"/>
              </a:rPr>
              <a:t>Analysis to find Social Buzz’s top 5 most popular categories of content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6A986D2D-FC03-4B07-A9B7-5E1AC1E8804A}"/>
              </a:ext>
            </a:extLst>
          </p:cNvPr>
          <p:cNvSpPr txBox="1"/>
          <p:nvPr/>
        </p:nvSpPr>
        <p:spPr>
          <a:xfrm>
            <a:off x="3069738" y="4961740"/>
            <a:ext cx="6557316" cy="3108543"/>
          </a:xfrm>
          <a:prstGeom prst="rect">
            <a:avLst/>
          </a:prstGeom>
          <a:noFill/>
        </p:spPr>
        <p:txBody>
          <a:bodyPr wrap="square" rtlCol="0">
            <a:spAutoFit/>
          </a:bodyPr>
          <a:lstStyle/>
          <a:p>
            <a:r>
              <a:rPr lang="fr-FR" sz="2800" dirty="0">
                <a:solidFill>
                  <a:schemeClr val="bg1"/>
                </a:solidFill>
              </a:rPr>
              <a:t>Over 100k </a:t>
            </a:r>
            <a:r>
              <a:rPr lang="fr-FR" sz="2800" dirty="0" err="1">
                <a:solidFill>
                  <a:schemeClr val="bg1"/>
                </a:solidFill>
              </a:rPr>
              <a:t>posts</a:t>
            </a:r>
            <a:r>
              <a:rPr lang="fr-FR" sz="2800" dirty="0">
                <a:solidFill>
                  <a:schemeClr val="bg1"/>
                </a:solidFill>
              </a:rPr>
              <a:t> per </a:t>
            </a:r>
            <a:r>
              <a:rPr lang="fr-FR" sz="2800" dirty="0" err="1">
                <a:solidFill>
                  <a:schemeClr val="bg1"/>
                </a:solidFill>
              </a:rPr>
              <a:t>day</a:t>
            </a:r>
            <a:endParaRPr lang="fr-FR" sz="2800" dirty="0">
              <a:solidFill>
                <a:schemeClr val="bg1"/>
              </a:solidFill>
            </a:endParaRPr>
          </a:p>
          <a:p>
            <a:endParaRPr lang="fr-FR" sz="2800" dirty="0">
              <a:solidFill>
                <a:schemeClr val="bg1"/>
              </a:solidFill>
            </a:endParaRPr>
          </a:p>
          <a:p>
            <a:r>
              <a:rPr lang="fr-FR" sz="2800" dirty="0">
                <a:solidFill>
                  <a:schemeClr val="bg1"/>
                </a:solidFill>
              </a:rPr>
              <a:t>35 500 000 </a:t>
            </a:r>
            <a:r>
              <a:rPr lang="fr-FR" sz="2800" dirty="0" err="1">
                <a:solidFill>
                  <a:schemeClr val="bg1"/>
                </a:solidFill>
              </a:rPr>
              <a:t>pieces</a:t>
            </a:r>
            <a:r>
              <a:rPr lang="fr-FR" sz="2800" dirty="0">
                <a:solidFill>
                  <a:schemeClr val="bg1"/>
                </a:solidFill>
              </a:rPr>
              <a:t> of content per </a:t>
            </a:r>
            <a:r>
              <a:rPr lang="fr-FR" sz="2800" dirty="0" err="1">
                <a:solidFill>
                  <a:schemeClr val="bg1"/>
                </a:solidFill>
              </a:rPr>
              <a:t>year</a:t>
            </a:r>
            <a:r>
              <a:rPr lang="fr-FR" sz="2800" dirty="0">
                <a:solidFill>
                  <a:schemeClr val="bg1"/>
                </a:solidFill>
              </a:rPr>
              <a:t> </a:t>
            </a:r>
          </a:p>
          <a:p>
            <a:endParaRPr lang="fr-FR" sz="2800" dirty="0">
              <a:solidFill>
                <a:schemeClr val="bg1"/>
              </a:solidFill>
            </a:endParaRPr>
          </a:p>
          <a:p>
            <a:r>
              <a:rPr lang="fr-FR" sz="2800" dirty="0">
                <a:solidFill>
                  <a:schemeClr val="bg1"/>
                </a:solidFill>
              </a:rPr>
              <a:t>The </a:t>
            </a:r>
            <a:r>
              <a:rPr lang="fr-FR" sz="2800" dirty="0" err="1">
                <a:solidFill>
                  <a:schemeClr val="bg1"/>
                </a:solidFill>
              </a:rPr>
              <a:t>problem</a:t>
            </a:r>
            <a:r>
              <a:rPr lang="fr-FR" sz="2800" dirty="0">
                <a:solidFill>
                  <a:schemeClr val="bg1"/>
                </a:solidFill>
              </a:rPr>
              <a:t> </a:t>
            </a:r>
            <a:r>
              <a:rPr lang="fr-FR" sz="2800" dirty="0" err="1">
                <a:solidFill>
                  <a:schemeClr val="bg1"/>
                </a:solidFill>
              </a:rPr>
              <a:t>is</a:t>
            </a:r>
            <a:r>
              <a:rPr lang="fr-FR" sz="2800" dirty="0">
                <a:solidFill>
                  <a:schemeClr val="bg1"/>
                </a:solidFill>
              </a:rPr>
              <a:t> ? How to </a:t>
            </a:r>
            <a:r>
              <a:rPr lang="fr-FR" sz="2800" dirty="0" err="1">
                <a:solidFill>
                  <a:schemeClr val="bg1"/>
                </a:solidFill>
              </a:rPr>
              <a:t>capitalize</a:t>
            </a:r>
            <a:r>
              <a:rPr lang="fr-FR" sz="2800" dirty="0">
                <a:solidFill>
                  <a:schemeClr val="bg1"/>
                </a:solidFill>
              </a:rPr>
              <a:t> on </a:t>
            </a:r>
            <a:r>
              <a:rPr lang="fr-FR" sz="2800" dirty="0" err="1">
                <a:solidFill>
                  <a:schemeClr val="bg1"/>
                </a:solidFill>
              </a:rPr>
              <a:t>it</a:t>
            </a:r>
            <a:r>
              <a:rPr lang="fr-FR" sz="2800" dirty="0">
                <a:solidFill>
                  <a:schemeClr val="bg1"/>
                </a:solidFill>
              </a:rPr>
              <a:t> </a:t>
            </a:r>
            <a:r>
              <a:rPr lang="fr-FR" sz="2800" dirty="0" err="1">
                <a:solidFill>
                  <a:schemeClr val="bg1"/>
                </a:solidFill>
              </a:rPr>
              <a:t>when</a:t>
            </a:r>
            <a:r>
              <a:rPr lang="fr-FR" sz="2800" dirty="0">
                <a:solidFill>
                  <a:schemeClr val="bg1"/>
                </a:solidFill>
              </a:rPr>
              <a:t> </a:t>
            </a:r>
            <a:r>
              <a:rPr lang="fr-FR" sz="2800" dirty="0" err="1">
                <a:solidFill>
                  <a:schemeClr val="bg1"/>
                </a:solidFill>
              </a:rPr>
              <a:t>there</a:t>
            </a:r>
            <a:r>
              <a:rPr lang="fr-FR" sz="2800" dirty="0">
                <a:solidFill>
                  <a:schemeClr val="bg1"/>
                </a:solidFill>
              </a:rPr>
              <a:t> </a:t>
            </a:r>
            <a:r>
              <a:rPr lang="fr-FR" sz="2800" dirty="0" err="1">
                <a:solidFill>
                  <a:schemeClr val="bg1"/>
                </a:solidFill>
              </a:rPr>
              <a:t>is</a:t>
            </a:r>
            <a:r>
              <a:rPr lang="fr-FR" sz="2800" dirty="0">
                <a:solidFill>
                  <a:schemeClr val="bg1"/>
                </a:solidFill>
              </a:rPr>
              <a:t> </a:t>
            </a:r>
            <a:r>
              <a:rPr lang="fr-FR" sz="2800" dirty="0" err="1">
                <a:solidFill>
                  <a:schemeClr val="bg1"/>
                </a:solidFill>
              </a:rPr>
              <a:t>so</a:t>
            </a:r>
            <a:r>
              <a:rPr lang="fr-FR" sz="2800" dirty="0">
                <a:solidFill>
                  <a:schemeClr val="bg1"/>
                </a:solidFill>
              </a:rPr>
              <a:t> </a:t>
            </a:r>
            <a:r>
              <a:rPr lang="fr-FR" sz="2800" dirty="0" err="1">
                <a:solidFill>
                  <a:schemeClr val="bg1"/>
                </a:solidFill>
              </a:rPr>
              <a:t>much</a:t>
            </a:r>
            <a:r>
              <a:rPr lang="fr-FR" sz="2800" dirty="0">
                <a:solidFill>
                  <a:schemeClr val="bg1"/>
                </a:solidFill>
              </a:rPr>
              <a:t> ? </a:t>
            </a:r>
          </a:p>
          <a:p>
            <a:endParaRPr lang="en-GB" sz="28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278F1DDA-839D-4C01-A4F8-D427BF776C25}"/>
              </a:ext>
            </a:extLst>
          </p:cNvPr>
          <p:cNvSpPr txBox="1"/>
          <p:nvPr/>
        </p:nvSpPr>
        <p:spPr>
          <a:xfrm>
            <a:off x="14293092" y="7599331"/>
            <a:ext cx="3352800" cy="830997"/>
          </a:xfrm>
          <a:prstGeom prst="rect">
            <a:avLst/>
          </a:prstGeom>
          <a:noFill/>
        </p:spPr>
        <p:txBody>
          <a:bodyPr wrap="square" rtlCol="0">
            <a:spAutoFit/>
          </a:bodyPr>
          <a:lstStyle/>
          <a:p>
            <a:r>
              <a:rPr lang="fr-FR" sz="2400" b="1" dirty="0"/>
              <a:t>Andrew Fleming</a:t>
            </a:r>
          </a:p>
          <a:p>
            <a:r>
              <a:rPr lang="fr-FR" sz="2400" dirty="0"/>
              <a:t>Chief </a:t>
            </a:r>
            <a:r>
              <a:rPr lang="fr-FR" sz="2400" dirty="0" err="1"/>
              <a:t>Technical</a:t>
            </a:r>
            <a:r>
              <a:rPr lang="fr-FR" sz="2400" dirty="0"/>
              <a:t> Architect</a:t>
            </a:r>
            <a:endParaRPr lang="en-GB" sz="2400" dirty="0"/>
          </a:p>
        </p:txBody>
      </p:sp>
      <p:sp>
        <p:nvSpPr>
          <p:cNvPr id="33" name="TextBox 32">
            <a:extLst>
              <a:ext uri="{FF2B5EF4-FFF2-40B4-BE49-F238E27FC236}">
                <a16:creationId xmlns:a16="http://schemas.microsoft.com/office/drawing/2014/main" id="{5B34D8C9-CCD5-4A61-AB39-B79B5CEEE8E2}"/>
              </a:ext>
            </a:extLst>
          </p:cNvPr>
          <p:cNvSpPr txBox="1"/>
          <p:nvPr/>
        </p:nvSpPr>
        <p:spPr>
          <a:xfrm>
            <a:off x="14293092" y="4648115"/>
            <a:ext cx="3352800" cy="830997"/>
          </a:xfrm>
          <a:prstGeom prst="rect">
            <a:avLst/>
          </a:prstGeom>
          <a:noFill/>
        </p:spPr>
        <p:txBody>
          <a:bodyPr wrap="square" rtlCol="0">
            <a:spAutoFit/>
          </a:bodyPr>
          <a:lstStyle/>
          <a:p>
            <a:r>
              <a:rPr lang="fr-FR" sz="2400" b="1" dirty="0"/>
              <a:t>Marcus </a:t>
            </a:r>
            <a:r>
              <a:rPr lang="fr-FR" sz="2400" b="1" dirty="0" err="1"/>
              <a:t>Rompton</a:t>
            </a:r>
            <a:endParaRPr lang="fr-FR" sz="2400" b="1" dirty="0"/>
          </a:p>
          <a:p>
            <a:r>
              <a:rPr lang="fr-FR" sz="2400" dirty="0"/>
              <a:t>Senior </a:t>
            </a:r>
            <a:r>
              <a:rPr lang="fr-FR" sz="2400" dirty="0" err="1"/>
              <a:t>Principle</a:t>
            </a:r>
            <a:endParaRPr lang="en-GB" sz="2400" dirty="0"/>
          </a:p>
        </p:txBody>
      </p:sp>
      <p:sp>
        <p:nvSpPr>
          <p:cNvPr id="34" name="TextBox 33">
            <a:extLst>
              <a:ext uri="{FF2B5EF4-FFF2-40B4-BE49-F238E27FC236}">
                <a16:creationId xmlns:a16="http://schemas.microsoft.com/office/drawing/2014/main" id="{68296D81-BADC-4783-80D2-3584F124C7E1}"/>
              </a:ext>
            </a:extLst>
          </p:cNvPr>
          <p:cNvSpPr txBox="1"/>
          <p:nvPr/>
        </p:nvSpPr>
        <p:spPr>
          <a:xfrm>
            <a:off x="14251779" y="1671189"/>
            <a:ext cx="3352800" cy="830997"/>
          </a:xfrm>
          <a:prstGeom prst="rect">
            <a:avLst/>
          </a:prstGeom>
          <a:noFill/>
        </p:spPr>
        <p:txBody>
          <a:bodyPr wrap="square" rtlCol="0">
            <a:spAutoFit/>
          </a:bodyPr>
          <a:lstStyle/>
          <a:p>
            <a:r>
              <a:rPr lang="fr-FR" sz="2400" b="1" dirty="0"/>
              <a:t>Karima </a:t>
            </a:r>
            <a:r>
              <a:rPr lang="fr-FR" sz="2400" b="1" dirty="0" err="1"/>
              <a:t>Benzahra</a:t>
            </a:r>
            <a:endParaRPr lang="fr-FR" sz="2400" b="1" dirty="0"/>
          </a:p>
          <a:p>
            <a:r>
              <a:rPr lang="fr-FR" sz="2400" dirty="0"/>
              <a:t>Data </a:t>
            </a:r>
            <a:r>
              <a:rPr lang="fr-FR" sz="2400" dirty="0" err="1"/>
              <a:t>Analyst</a:t>
            </a:r>
            <a:endParaRPr lang="en-GB"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BC488716-3C67-48E6-9C82-CCCFFEF7F44D}"/>
              </a:ext>
            </a:extLst>
          </p:cNvPr>
          <p:cNvSpPr txBox="1"/>
          <p:nvPr/>
        </p:nvSpPr>
        <p:spPr>
          <a:xfrm>
            <a:off x="3965347" y="1284816"/>
            <a:ext cx="4268684" cy="646331"/>
          </a:xfrm>
          <a:prstGeom prst="rect">
            <a:avLst/>
          </a:prstGeom>
          <a:noFill/>
        </p:spPr>
        <p:txBody>
          <a:bodyPr wrap="square" rtlCol="0">
            <a:spAutoFit/>
          </a:bodyPr>
          <a:lstStyle/>
          <a:p>
            <a:r>
              <a:rPr lang="fr-FR" sz="3600" b="1" dirty="0">
                <a:solidFill>
                  <a:schemeClr val="bg1"/>
                </a:solidFill>
              </a:rPr>
              <a:t>Data </a:t>
            </a:r>
            <a:r>
              <a:rPr lang="fr-FR" sz="3600" b="1" dirty="0" err="1">
                <a:solidFill>
                  <a:schemeClr val="bg1"/>
                </a:solidFill>
              </a:rPr>
              <a:t>Understanding</a:t>
            </a:r>
            <a:endParaRPr lang="en-GB" sz="3600" b="1" dirty="0">
              <a:solidFill>
                <a:schemeClr val="bg1"/>
              </a:solidFill>
            </a:endParaRPr>
          </a:p>
        </p:txBody>
      </p:sp>
      <p:sp>
        <p:nvSpPr>
          <p:cNvPr id="40" name="TextBox 39">
            <a:extLst>
              <a:ext uri="{FF2B5EF4-FFF2-40B4-BE49-F238E27FC236}">
                <a16:creationId xmlns:a16="http://schemas.microsoft.com/office/drawing/2014/main" id="{C6A0A8F1-4A86-4886-A778-3BC3423E1895}"/>
              </a:ext>
            </a:extLst>
          </p:cNvPr>
          <p:cNvSpPr txBox="1"/>
          <p:nvPr/>
        </p:nvSpPr>
        <p:spPr>
          <a:xfrm>
            <a:off x="5900734" y="3094380"/>
            <a:ext cx="4268684" cy="646331"/>
          </a:xfrm>
          <a:prstGeom prst="rect">
            <a:avLst/>
          </a:prstGeom>
          <a:noFill/>
        </p:spPr>
        <p:txBody>
          <a:bodyPr wrap="square" rtlCol="0">
            <a:spAutoFit/>
          </a:bodyPr>
          <a:lstStyle/>
          <a:p>
            <a:r>
              <a:rPr lang="fr-FR" sz="3600" b="1" dirty="0">
                <a:solidFill>
                  <a:schemeClr val="bg1"/>
                </a:solidFill>
              </a:rPr>
              <a:t>Data </a:t>
            </a:r>
            <a:r>
              <a:rPr lang="fr-FR" sz="3600" b="1" dirty="0" err="1">
                <a:solidFill>
                  <a:schemeClr val="bg1"/>
                </a:solidFill>
              </a:rPr>
              <a:t>Cleaning</a:t>
            </a:r>
            <a:endParaRPr lang="en-GB" sz="3600" b="1" dirty="0">
              <a:solidFill>
                <a:schemeClr val="bg1"/>
              </a:solidFill>
            </a:endParaRPr>
          </a:p>
        </p:txBody>
      </p:sp>
      <p:sp>
        <p:nvSpPr>
          <p:cNvPr id="41" name="TextBox 40">
            <a:extLst>
              <a:ext uri="{FF2B5EF4-FFF2-40B4-BE49-F238E27FC236}">
                <a16:creationId xmlns:a16="http://schemas.microsoft.com/office/drawing/2014/main" id="{18CF3646-E151-41CD-93D6-894770DE43F2}"/>
              </a:ext>
            </a:extLst>
          </p:cNvPr>
          <p:cNvSpPr txBox="1"/>
          <p:nvPr/>
        </p:nvSpPr>
        <p:spPr>
          <a:xfrm>
            <a:off x="7994450" y="4480060"/>
            <a:ext cx="4268684" cy="646331"/>
          </a:xfrm>
          <a:prstGeom prst="rect">
            <a:avLst/>
          </a:prstGeom>
          <a:noFill/>
        </p:spPr>
        <p:txBody>
          <a:bodyPr wrap="square" rtlCol="0">
            <a:spAutoFit/>
          </a:bodyPr>
          <a:lstStyle/>
          <a:p>
            <a:r>
              <a:rPr lang="fr-FR" sz="3600" b="1" dirty="0">
                <a:solidFill>
                  <a:schemeClr val="bg1"/>
                </a:solidFill>
              </a:rPr>
              <a:t>Data Modeling</a:t>
            </a:r>
            <a:endParaRPr lang="en-GB" sz="3600" b="1" dirty="0">
              <a:solidFill>
                <a:schemeClr val="bg1"/>
              </a:solidFill>
            </a:endParaRPr>
          </a:p>
        </p:txBody>
      </p:sp>
      <p:sp>
        <p:nvSpPr>
          <p:cNvPr id="42" name="TextBox 41">
            <a:extLst>
              <a:ext uri="{FF2B5EF4-FFF2-40B4-BE49-F238E27FC236}">
                <a16:creationId xmlns:a16="http://schemas.microsoft.com/office/drawing/2014/main" id="{C3A927D0-DDC4-48B9-B6A1-6011CBE5A3B3}"/>
              </a:ext>
            </a:extLst>
          </p:cNvPr>
          <p:cNvSpPr txBox="1"/>
          <p:nvPr/>
        </p:nvSpPr>
        <p:spPr>
          <a:xfrm>
            <a:off x="10088166" y="5865740"/>
            <a:ext cx="4268684" cy="646331"/>
          </a:xfrm>
          <a:prstGeom prst="rect">
            <a:avLst/>
          </a:prstGeom>
          <a:noFill/>
        </p:spPr>
        <p:txBody>
          <a:bodyPr wrap="square" rtlCol="0">
            <a:spAutoFit/>
          </a:bodyPr>
          <a:lstStyle/>
          <a:p>
            <a:r>
              <a:rPr lang="fr-FR" sz="3600" b="1" dirty="0">
                <a:solidFill>
                  <a:schemeClr val="bg1"/>
                </a:solidFill>
              </a:rPr>
              <a:t>Data </a:t>
            </a:r>
            <a:r>
              <a:rPr lang="fr-FR" sz="3600" b="1" dirty="0" err="1">
                <a:solidFill>
                  <a:schemeClr val="bg1"/>
                </a:solidFill>
              </a:rPr>
              <a:t>Analysis</a:t>
            </a:r>
            <a:endParaRPr lang="en-GB" sz="3600" b="1" dirty="0">
              <a:solidFill>
                <a:schemeClr val="bg1"/>
              </a:solidFill>
            </a:endParaRPr>
          </a:p>
        </p:txBody>
      </p:sp>
      <p:sp>
        <p:nvSpPr>
          <p:cNvPr id="43" name="TextBox 42">
            <a:extLst>
              <a:ext uri="{FF2B5EF4-FFF2-40B4-BE49-F238E27FC236}">
                <a16:creationId xmlns:a16="http://schemas.microsoft.com/office/drawing/2014/main" id="{BB42A573-F3B5-4B26-95A9-6045AEC41A2B}"/>
              </a:ext>
            </a:extLst>
          </p:cNvPr>
          <p:cNvSpPr txBox="1"/>
          <p:nvPr/>
        </p:nvSpPr>
        <p:spPr>
          <a:xfrm>
            <a:off x="11968053" y="8085994"/>
            <a:ext cx="4268684" cy="646331"/>
          </a:xfrm>
          <a:prstGeom prst="rect">
            <a:avLst/>
          </a:prstGeom>
          <a:noFill/>
        </p:spPr>
        <p:txBody>
          <a:bodyPr wrap="square" rtlCol="0">
            <a:spAutoFit/>
          </a:bodyPr>
          <a:lstStyle/>
          <a:p>
            <a:r>
              <a:rPr lang="fr-FR" sz="3600" b="1" dirty="0" err="1">
                <a:solidFill>
                  <a:schemeClr val="bg1"/>
                </a:solidFill>
              </a:rPr>
              <a:t>Uncover</a:t>
            </a:r>
            <a:r>
              <a:rPr lang="fr-FR" sz="3600" b="1" dirty="0">
                <a:solidFill>
                  <a:schemeClr val="bg1"/>
                </a:solidFill>
              </a:rPr>
              <a:t> Insights</a:t>
            </a:r>
            <a:endParaRPr lang="en-GB" sz="3600" b="1"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pic>
        <p:nvPicPr>
          <p:cNvPr id="15" name="Picture 14">
            <a:extLst>
              <a:ext uri="{FF2B5EF4-FFF2-40B4-BE49-F238E27FC236}">
                <a16:creationId xmlns:a16="http://schemas.microsoft.com/office/drawing/2014/main" id="{18A901F6-2CF4-4808-B4E7-4F45954F97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7634" y="811018"/>
            <a:ext cx="9372619" cy="5669291"/>
          </a:xfrm>
          <a:prstGeom prst="rect">
            <a:avLst/>
          </a:prstGeom>
        </p:spPr>
      </p:pic>
      <p:sp>
        <p:nvSpPr>
          <p:cNvPr id="16" name="TextBox 15">
            <a:extLst>
              <a:ext uri="{FF2B5EF4-FFF2-40B4-BE49-F238E27FC236}">
                <a16:creationId xmlns:a16="http://schemas.microsoft.com/office/drawing/2014/main" id="{916DED96-9902-4229-86AE-16759862BCAF}"/>
              </a:ext>
            </a:extLst>
          </p:cNvPr>
          <p:cNvSpPr txBox="1"/>
          <p:nvPr/>
        </p:nvSpPr>
        <p:spPr>
          <a:xfrm>
            <a:off x="1077747" y="3140121"/>
            <a:ext cx="5704053" cy="1200329"/>
          </a:xfrm>
          <a:prstGeom prst="rect">
            <a:avLst/>
          </a:prstGeom>
          <a:noFill/>
        </p:spPr>
        <p:txBody>
          <a:bodyPr wrap="square" rtlCol="0">
            <a:spAutoFit/>
          </a:bodyPr>
          <a:lstStyle/>
          <a:p>
            <a:r>
              <a:rPr lang="fr-FR" sz="3600" dirty="0"/>
              <a:t>The dataset </a:t>
            </a:r>
            <a:r>
              <a:rPr lang="en-US" sz="3600" dirty="0"/>
              <a:t>contains</a:t>
            </a:r>
            <a:r>
              <a:rPr lang="fr-FR" sz="3600" dirty="0"/>
              <a:t> 16 unique </a:t>
            </a:r>
            <a:r>
              <a:rPr lang="en-US" sz="3600" dirty="0"/>
              <a:t>categories</a:t>
            </a:r>
            <a:r>
              <a:rPr lang="fr-FR" sz="3600" dirty="0"/>
              <a:t> </a:t>
            </a:r>
            <a:endParaRPr lang="en-GB" sz="3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9" name="TextBox 28">
            <a:extLst>
              <a:ext uri="{FF2B5EF4-FFF2-40B4-BE49-F238E27FC236}">
                <a16:creationId xmlns:a16="http://schemas.microsoft.com/office/drawing/2014/main" id="{9B53DBF9-2F02-4B61-90A1-D83B01F1D677}"/>
              </a:ext>
            </a:extLst>
          </p:cNvPr>
          <p:cNvSpPr txBox="1"/>
          <p:nvPr/>
        </p:nvSpPr>
        <p:spPr>
          <a:xfrm>
            <a:off x="12278546" y="2705100"/>
            <a:ext cx="5171254" cy="2554545"/>
          </a:xfrm>
          <a:prstGeom prst="rect">
            <a:avLst/>
          </a:prstGeom>
          <a:noFill/>
        </p:spPr>
        <p:txBody>
          <a:bodyPr wrap="square" rtlCol="0">
            <a:spAutoFit/>
          </a:bodyPr>
          <a:lstStyle/>
          <a:p>
            <a:r>
              <a:rPr lang="en-US" sz="4000" dirty="0"/>
              <a:t>The most popular category “animals” has an exact number of reaction :  1897</a:t>
            </a:r>
          </a:p>
        </p:txBody>
      </p:sp>
      <p:pic>
        <p:nvPicPr>
          <p:cNvPr id="31" name="Picture 30">
            <a:extLst>
              <a:ext uri="{FF2B5EF4-FFF2-40B4-BE49-F238E27FC236}">
                <a16:creationId xmlns:a16="http://schemas.microsoft.com/office/drawing/2014/main" id="{85A09366-AD18-40D8-A319-F79819A1CE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24654" y="2065114"/>
            <a:ext cx="9235458" cy="56098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31AEE173-B107-4819-843A-DD43F012EF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8216" y="2361762"/>
            <a:ext cx="11202218" cy="6452611"/>
          </a:xfrm>
          <a:prstGeom prst="rect">
            <a:avLst/>
          </a:prstGeom>
        </p:spPr>
      </p:pic>
      <p:sp>
        <p:nvSpPr>
          <p:cNvPr id="29" name="TextBox 28">
            <a:extLst>
              <a:ext uri="{FF2B5EF4-FFF2-40B4-BE49-F238E27FC236}">
                <a16:creationId xmlns:a16="http://schemas.microsoft.com/office/drawing/2014/main" id="{48DDF1CD-ED17-4E34-B30E-F735F302F8E4}"/>
              </a:ext>
            </a:extLst>
          </p:cNvPr>
          <p:cNvSpPr txBox="1"/>
          <p:nvPr/>
        </p:nvSpPr>
        <p:spPr>
          <a:xfrm>
            <a:off x="2767805" y="3660848"/>
            <a:ext cx="3900150" cy="3170099"/>
          </a:xfrm>
          <a:prstGeom prst="rect">
            <a:avLst/>
          </a:prstGeom>
          <a:noFill/>
        </p:spPr>
        <p:txBody>
          <a:bodyPr wrap="square" rtlCol="0">
            <a:spAutoFit/>
          </a:bodyPr>
          <a:lstStyle/>
          <a:p>
            <a:r>
              <a:rPr lang="en-GB" sz="4000" b="0" i="0" dirty="0">
                <a:solidFill>
                  <a:srgbClr val="000000"/>
                </a:solidFill>
                <a:effectLst/>
                <a:latin typeface="DM Sans"/>
              </a:rPr>
              <a:t>the month with the most posts is January 2021 with number of posts = 1708</a:t>
            </a:r>
            <a:endParaRPr lang="en-US" sz="4000" dirty="0"/>
          </a:p>
        </p:txBody>
      </p:sp>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TotalTime>
  <Words>267</Words>
  <Application>Microsoft Office PowerPoint</Application>
  <PresentationFormat>Custom</PresentationFormat>
  <Paragraphs>68</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Arial</vt:lpstr>
      <vt:lpstr>Graphik Regular</vt:lpstr>
      <vt:lpstr>DM Sans</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Karima BENZAHRA</cp:lastModifiedBy>
  <cp:revision>14</cp:revision>
  <dcterms:created xsi:type="dcterms:W3CDTF">2006-08-16T00:00:00Z</dcterms:created>
  <dcterms:modified xsi:type="dcterms:W3CDTF">2024-09-10T21:07:57Z</dcterms:modified>
  <dc:identifier>DAEhDyfaYKE</dc:identifier>
</cp:coreProperties>
</file>